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7" r:id="rId4"/>
    <p:sldId id="264" r:id="rId5"/>
    <p:sldId id="277" r:id="rId6"/>
    <p:sldId id="278" r:id="rId7"/>
    <p:sldId id="279" r:id="rId8"/>
    <p:sldId id="280" r:id="rId9"/>
    <p:sldId id="274" r:id="rId10"/>
    <p:sldId id="282" r:id="rId11"/>
    <p:sldId id="259" r:id="rId12"/>
    <p:sldId id="265" r:id="rId13"/>
    <p:sldId id="260" r:id="rId14"/>
    <p:sldId id="275" r:id="rId15"/>
    <p:sldId id="261" r:id="rId16"/>
    <p:sldId id="262" r:id="rId17"/>
    <p:sldId id="283" r:id="rId18"/>
    <p:sldId id="276" r:id="rId19"/>
    <p:sldId id="263" r:id="rId20"/>
    <p:sldId id="269" r:id="rId21"/>
    <p:sldId id="270" r:id="rId22"/>
    <p:sldId id="285" r:id="rId2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DAD3-D2F7-443F-8601-A40440548BB2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308B4-BFF9-4008-9EC9-72ECE80B673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308B4-BFF9-4008-9EC9-72ECE80B673A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308B4-BFF9-4008-9EC9-72ECE80B673A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9D97-6951-4819-B321-6CB8080E625B}" type="datetimeFigureOut">
              <a:rPr lang="es-ES_tradnl" smtClean="0"/>
              <a:pPr/>
              <a:t>20/02/2013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5625-ECC5-433F-BD7A-1849CB80841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772816"/>
            <a:ext cx="7851648" cy="3024336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MARIANISTISCHER GEIST</a:t>
            </a:r>
            <a:br>
              <a:rPr lang="es-ES_tradn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s-ES_tradn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UND</a:t>
            </a:r>
            <a:br>
              <a:rPr lang="es-ES_tradn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s-ES_tradn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ERZIEHUNG</a:t>
            </a:r>
            <a:endParaRPr lang="es-ES_tradnl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2. Welche charakteristischen Erziehungsgrundsätze ergeben sich aus dem</a:t>
            </a:r>
            <a:r>
              <a:rPr lang="de-AT" sz="2800" b="1" dirty="0" smtClean="0"/>
              <a:t> „Marianistischen Charisma“ </a:t>
            </a:r>
            <a:endParaRPr lang="de-AT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21632"/>
            <a:ext cx="8229600" cy="4191744"/>
          </a:xfrm>
        </p:spPr>
        <p:txBody>
          <a:bodyPr>
            <a:normAutofit/>
          </a:bodyPr>
          <a:lstStyle/>
          <a:p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Erziehung entspringt aus einer speziellen </a:t>
            </a:r>
            <a:r>
              <a:rPr lang="es-ES_tradnl" sz="1800" b="1" dirty="0" smtClean="0">
                <a:solidFill>
                  <a:srgbClr val="FF0000"/>
                </a:solidFill>
                <a:latin typeface="+mj-lt"/>
              </a:rPr>
              <a:t>ANTHROPOLOGIE</a:t>
            </a: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, einer bestimmten Vorstellung von der Person des Menschen.</a:t>
            </a:r>
          </a:p>
          <a:p>
            <a:pPr>
              <a:buNone/>
            </a:pPr>
            <a:endParaRPr lang="es-ES_tradnl" sz="8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1800" b="1" smtClean="0">
                <a:solidFill>
                  <a:srgbClr val="0070C0"/>
                </a:solidFill>
                <a:latin typeface="+mj-lt"/>
              </a:rPr>
              <a:t>Christliche </a:t>
            </a: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Erziehung basiert auf der Person </a:t>
            </a:r>
            <a:r>
              <a:rPr lang="es-ES_tradnl" sz="1800" b="1" dirty="0" smtClean="0">
                <a:solidFill>
                  <a:srgbClr val="FF0000"/>
                </a:solidFill>
                <a:latin typeface="+mj-lt"/>
              </a:rPr>
              <a:t>JESU CHRISTI.  </a:t>
            </a: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Er ist </a:t>
            </a:r>
            <a:r>
              <a:rPr lang="de-AT" sz="1800" b="1" dirty="0" smtClean="0">
                <a:solidFill>
                  <a:srgbClr val="0070C0"/>
                </a:solidFill>
                <a:latin typeface="+mj-lt"/>
              </a:rPr>
              <a:t>„der Weg, die Wahrheit und das Leben“</a:t>
            </a: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>
              <a:buNone/>
            </a:pPr>
            <a:endParaRPr lang="es-ES_tradnl" sz="8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de-AT" sz="1800" b="1" dirty="0" smtClean="0">
                <a:solidFill>
                  <a:srgbClr val="0070C0"/>
                </a:solidFill>
                <a:latin typeface="+mj-lt"/>
              </a:rPr>
              <a:t>„Marianistische Erziehung“ leitet sich her von der Kontemplation  eines Aspektes des „Menschen“ Jesus: Seiner eigenen Entstehungsgeschichte.</a:t>
            </a: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 Sie richtet ihre Aufmerksamkeit auf das Faktum, dass Jesus </a:t>
            </a:r>
            <a:r>
              <a:rPr lang="de-AT" sz="1800" b="1" dirty="0" smtClean="0">
                <a:solidFill>
                  <a:srgbClr val="0070C0"/>
                </a:solidFill>
                <a:latin typeface="+mj-lt"/>
              </a:rPr>
              <a:t>„Sohn Marias“ ist, empfangen durch Maria, die „gesegnete Frucht ihres Leibes“.</a:t>
            </a:r>
            <a:endParaRPr lang="es-ES_tradnl" sz="1800" b="1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es-ES_tradnl" sz="8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Vor allem entwickelt die </a:t>
            </a:r>
            <a:r>
              <a:rPr lang="de-AT" sz="1800" b="1" dirty="0" smtClean="0">
                <a:solidFill>
                  <a:srgbClr val="0070C0"/>
                </a:solidFill>
                <a:latin typeface="+mj-lt"/>
              </a:rPr>
              <a:t>„Marianistische Spiritualität“ ihre speziellen anthropologischen Grundsätze aus der Kontemplation der </a:t>
            </a:r>
            <a:r>
              <a:rPr lang="de-AT" sz="1800" b="1" dirty="0" smtClean="0">
                <a:solidFill>
                  <a:srgbClr val="FF0000"/>
                </a:solidFill>
                <a:latin typeface="+mj-lt"/>
              </a:rPr>
              <a:t>INKARNATION</a:t>
            </a:r>
            <a:r>
              <a:rPr lang="de-AT" sz="1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 In ihr finden wir die Antwort auf </a:t>
            </a:r>
            <a:r>
              <a:rPr lang="de-AT" sz="1800" b="1" dirty="0" smtClean="0">
                <a:solidFill>
                  <a:srgbClr val="0070C0"/>
                </a:solidFill>
                <a:latin typeface="+mj-lt"/>
              </a:rPr>
              <a:t>das „WARUM, WIE und WOZU“ des Jesus aus Nazareth, den Erstgeborenen der neuen Menschheit in der Liebe Gottes.</a:t>
            </a:r>
            <a:endParaRPr lang="es-ES_tradnl" sz="18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9024" y="178592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70C0"/>
                </a:solidFill>
                <a:latin typeface="+mj-lt"/>
              </a:rPr>
              <a:t>Die Frage nach den Erziehungsgrundsätzen führt zur Frage nach der zugrunde liegenden </a:t>
            </a:r>
            <a:r>
              <a:rPr lang="es-ES_tradnl" b="1" dirty="0" smtClean="0">
                <a:solidFill>
                  <a:srgbClr val="FF0000"/>
                </a:solidFill>
                <a:latin typeface="+mj-lt"/>
              </a:rPr>
              <a:t>Anthropologie.</a:t>
            </a:r>
            <a:endParaRPr lang="es-ES_tradnl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06" b="18966"/>
          <a:stretch>
            <a:fillRect/>
          </a:stretch>
        </p:blipFill>
        <p:spPr bwMode="auto">
          <a:xfrm>
            <a:off x="0" y="1"/>
            <a:ext cx="9144000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000100" y="114298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Aus der Kontemplation der Inkarnation </a:t>
            </a:r>
            <a:r>
              <a:rPr lang="de-AT" sz="2800" b="1" dirty="0" smtClean="0">
                <a:solidFill>
                  <a:srgbClr val="7030A0"/>
                </a:solidFill>
                <a:latin typeface="+mj-lt"/>
              </a:rPr>
              <a:t>artikuliert die „Marianistische Erziehung“ ihre zwei großen anthropologischen Prinzipien</a:t>
            </a:r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3429000"/>
            <a:ext cx="78581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s-ES_tradnl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Die herausragende </a:t>
            </a:r>
            <a:r>
              <a:rPr lang="es-ES_tradnl" sz="2800" b="1" cap="all" dirty="0" smtClean="0">
                <a:solidFill>
                  <a:srgbClr val="FF0000"/>
                </a:solidFill>
                <a:latin typeface="+mj-lt"/>
              </a:rPr>
              <a:t>Würde</a:t>
            </a:r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 jedes Menschen.</a:t>
            </a:r>
          </a:p>
          <a:p>
            <a:pPr lvl="1"/>
            <a:endParaRPr lang="es-ES_tradnl" sz="2400" b="1" dirty="0" smtClean="0">
              <a:solidFill>
                <a:srgbClr val="7030A0"/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s-ES_tradnl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Die </a:t>
            </a:r>
            <a:r>
              <a:rPr lang="de-AT" sz="2800" b="1" dirty="0" smtClean="0">
                <a:solidFill>
                  <a:srgbClr val="7030A0"/>
                </a:solidFill>
                <a:latin typeface="+mj-lt"/>
              </a:rPr>
              <a:t>Schlüsselrolle</a:t>
            </a:r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 des </a:t>
            </a:r>
            <a:r>
              <a:rPr lang="es-ES_tradnl" sz="2800" b="1" dirty="0" smtClean="0">
                <a:solidFill>
                  <a:srgbClr val="FF0000"/>
                </a:solidFill>
                <a:latin typeface="+mj-lt"/>
              </a:rPr>
              <a:t>Glaubens</a:t>
            </a:r>
            <a:r>
              <a:rPr lang="es-ES_tradnl" sz="2800" b="1" dirty="0" smtClean="0">
                <a:solidFill>
                  <a:srgbClr val="7030A0"/>
                </a:solidFill>
                <a:latin typeface="+mj-lt"/>
              </a:rPr>
              <a:t> für die Entwicklung der Person und die Erkenntnis der perönlichen Berufung.</a:t>
            </a:r>
            <a:endParaRPr lang="es-ES_tradnl" sz="28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106" b="18966"/>
          <a:stretch>
            <a:fillRect/>
          </a:stretch>
        </p:blipFill>
        <p:spPr bwMode="auto">
          <a:xfrm>
            <a:off x="0" y="1"/>
            <a:ext cx="9144000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06" b="18966"/>
          <a:stretch>
            <a:fillRect/>
          </a:stretch>
        </p:blipFill>
        <p:spPr bwMode="auto">
          <a:xfrm>
            <a:off x="0" y="1"/>
            <a:ext cx="9144000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06" r="71262" b="18966"/>
          <a:stretch>
            <a:fillRect/>
          </a:stretch>
        </p:blipFill>
        <p:spPr bwMode="auto">
          <a:xfrm>
            <a:off x="0" y="1"/>
            <a:ext cx="2627784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06" b="18966"/>
          <a:stretch>
            <a:fillRect/>
          </a:stretch>
        </p:blipFill>
        <p:spPr bwMode="auto">
          <a:xfrm>
            <a:off x="0" y="1"/>
            <a:ext cx="9144000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9563"/>
            <a:ext cx="3609975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39552" y="22048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596" y="1928802"/>
            <a:ext cx="178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660066"/>
                </a:solidFill>
                <a:latin typeface="+mj-lt"/>
              </a:rPr>
              <a:t>Die heraus-ragende Würde </a:t>
            </a:r>
          </a:p>
          <a:p>
            <a:r>
              <a:rPr lang="es-ES_tradnl" sz="2800" b="1" dirty="0" smtClean="0">
                <a:solidFill>
                  <a:srgbClr val="660066"/>
                </a:solidFill>
                <a:latin typeface="+mj-lt"/>
              </a:rPr>
              <a:t>des Menschen</a:t>
            </a:r>
            <a:endParaRPr lang="es-ES_tradnl" sz="28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64291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AT" b="1" dirty="0" smtClean="0">
                <a:solidFill>
                  <a:srgbClr val="660066"/>
                </a:solidFill>
                <a:latin typeface="+mj-lt"/>
              </a:rPr>
              <a:t> „Marianistische Erziehung“ entspringt dem Herzen des Erziehers und basiert auf Respekt und Liebe.</a:t>
            </a:r>
            <a:endParaRPr lang="es-ES_tradnl" sz="20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15074" y="22859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AT" b="1" dirty="0" smtClean="0">
                <a:solidFill>
                  <a:srgbClr val="660066"/>
                </a:solidFill>
              </a:rPr>
              <a:t>„</a:t>
            </a:r>
            <a:r>
              <a:rPr lang="de-AT" b="1" dirty="0" smtClean="0">
                <a:solidFill>
                  <a:srgbClr val="660066"/>
                </a:solidFill>
                <a:latin typeface="+mj-lt"/>
              </a:rPr>
              <a:t>Marianistische Erziehung“  entfaltet sich </a:t>
            </a:r>
            <a:r>
              <a:rPr lang="es-ES_tradnl" b="1" dirty="0" smtClean="0">
                <a:solidFill>
                  <a:srgbClr val="660066"/>
                </a:solidFill>
                <a:latin typeface="+mj-lt"/>
              </a:rPr>
              <a:t> durch und für den Dialog.</a:t>
            </a:r>
            <a:endParaRPr lang="es-ES_tradnl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15074" y="350043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AT" b="1" dirty="0" smtClean="0">
                <a:solidFill>
                  <a:srgbClr val="660066"/>
                </a:solidFill>
              </a:rPr>
              <a:t>„</a:t>
            </a:r>
            <a:r>
              <a:rPr lang="de-AT" b="1" dirty="0" smtClean="0">
                <a:solidFill>
                  <a:srgbClr val="660066"/>
                </a:solidFill>
                <a:latin typeface="+mj-lt"/>
              </a:rPr>
              <a:t>Marianistische Erziehung“ </a:t>
            </a:r>
            <a:r>
              <a:rPr lang="de-AT" b="1" dirty="0" smtClean="0">
                <a:solidFill>
                  <a:srgbClr val="660066"/>
                </a:solidFill>
              </a:rPr>
              <a:t>ist</a:t>
            </a:r>
            <a:r>
              <a:rPr lang="es-ES_tradnl" b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de-AT" b="1" dirty="0" smtClean="0">
                <a:solidFill>
                  <a:srgbClr val="660066"/>
                </a:solidFill>
                <a:latin typeface="+mj-lt"/>
              </a:rPr>
              <a:t>integral</a:t>
            </a:r>
            <a:r>
              <a:rPr lang="es-ES_tradnl" b="1" dirty="0" smtClean="0">
                <a:solidFill>
                  <a:srgbClr val="660066"/>
                </a:solidFill>
                <a:latin typeface="+mj-lt"/>
              </a:rPr>
              <a:t>: Sie orientiert sich an der Integrität der Person.</a:t>
            </a:r>
            <a:endParaRPr lang="es-ES_tradnl" sz="20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28184" y="4974267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AT" b="1" dirty="0" smtClean="0">
                <a:solidFill>
                  <a:srgbClr val="660066"/>
                </a:solidFill>
                <a:latin typeface="+mj-lt"/>
              </a:rPr>
              <a:t>„Marianistische Erziehung</a:t>
            </a:r>
            <a:r>
              <a:rPr lang="de-AT" b="1" dirty="0" smtClean="0">
                <a:solidFill>
                  <a:srgbClr val="660066"/>
                </a:solidFill>
              </a:rPr>
              <a:t>“</a:t>
            </a:r>
            <a:r>
              <a:rPr lang="es-ES_tradnl" b="1" dirty="0" smtClean="0">
                <a:solidFill>
                  <a:srgbClr val="660066"/>
                </a:solidFill>
                <a:latin typeface="+mj-lt"/>
              </a:rPr>
              <a:t> berücksichtigt den einzelnen Menschen in seiner konkreten Situation.</a:t>
            </a:r>
            <a:endParaRPr lang="es-ES_tradnl" sz="2000" b="1" dirty="0">
              <a:solidFill>
                <a:srgbClr val="66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06" b="18966"/>
          <a:stretch>
            <a:fillRect/>
          </a:stretch>
        </p:blipFill>
        <p:spPr bwMode="auto">
          <a:xfrm>
            <a:off x="0" y="0"/>
            <a:ext cx="9144000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462" y="0"/>
            <a:ext cx="38290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857488" y="1071546"/>
            <a:ext cx="2219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7030A0"/>
                </a:solidFill>
              </a:rPr>
              <a:t>Die </a:t>
            </a:r>
            <a:r>
              <a:rPr lang="de-AT" sz="2400" b="1" dirty="0" smtClean="0">
                <a:solidFill>
                  <a:srgbClr val="7030A0"/>
                </a:solidFill>
              </a:rPr>
              <a:t>Schlüsselrolle</a:t>
            </a:r>
            <a:r>
              <a:rPr lang="es-ES_tradnl" sz="2400" b="1" dirty="0" smtClean="0">
                <a:solidFill>
                  <a:srgbClr val="7030A0"/>
                </a:solidFill>
              </a:rPr>
              <a:t> des </a:t>
            </a:r>
          </a:p>
          <a:p>
            <a:r>
              <a:rPr lang="es-ES_tradnl" sz="2400" b="1" dirty="0" smtClean="0">
                <a:solidFill>
                  <a:srgbClr val="FF0000"/>
                </a:solidFill>
              </a:rPr>
              <a:t>Glaubens</a:t>
            </a:r>
            <a:r>
              <a:rPr lang="es-ES_tradnl" sz="2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s-ES_tradnl" sz="2400" b="1" dirty="0" smtClean="0">
                <a:solidFill>
                  <a:srgbClr val="7030A0"/>
                </a:solidFill>
              </a:rPr>
              <a:t>für die Entwicklung der Person und die Erkenntnis</a:t>
            </a:r>
          </a:p>
          <a:p>
            <a:r>
              <a:rPr lang="es-ES_tradnl" sz="2400" b="1" dirty="0" smtClean="0">
                <a:solidFill>
                  <a:srgbClr val="7030A0"/>
                </a:solidFill>
              </a:rPr>
              <a:t>der perönlichen Berufung.</a:t>
            </a:r>
            <a:endParaRPr lang="es-ES_tradnl" sz="24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135729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rgbClr val="660066"/>
                </a:solidFill>
                <a:latin typeface="+mj-lt"/>
              </a:rPr>
              <a:t>Erziehung in personalisierter </a:t>
            </a:r>
          </a:p>
          <a:p>
            <a:r>
              <a:rPr lang="es-ES_tradnl" sz="1600" b="1" dirty="0" smtClean="0">
                <a:solidFill>
                  <a:srgbClr val="660066"/>
                </a:solidFill>
                <a:latin typeface="+mj-lt"/>
              </a:rPr>
              <a:t>und für personalisierte Beziehung:</a:t>
            </a:r>
          </a:p>
          <a:p>
            <a:r>
              <a:rPr lang="de-AT" sz="1600" b="1" dirty="0" smtClean="0">
                <a:solidFill>
                  <a:srgbClr val="660066"/>
                </a:solidFill>
                <a:latin typeface="+mj-lt"/>
              </a:rPr>
              <a:t>„Familiengeist“</a:t>
            </a:r>
            <a:endParaRPr lang="de-AT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92893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rgbClr val="660066"/>
                </a:solidFill>
                <a:latin typeface="+mj-lt"/>
              </a:rPr>
              <a:t>Sicherstellung einer profunden und korrekten Bildung des Intellekts.</a:t>
            </a:r>
            <a:endParaRPr lang="es-ES_tradnl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44" y="400050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rgbClr val="660066"/>
                </a:solidFill>
                <a:latin typeface="+mj-lt"/>
              </a:rPr>
              <a:t>Förderung des christlichen Lebens in seiner Gesamtheit.</a:t>
            </a:r>
            <a:endParaRPr lang="es-ES_tradnl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44" y="5000636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rgbClr val="660066"/>
                </a:solidFill>
                <a:latin typeface="+mj-lt"/>
              </a:rPr>
              <a:t>Erziehung zu Hilfsbereitschaft, Gerechtigkeit und  Frieden.</a:t>
            </a:r>
            <a:endParaRPr lang="es-ES_tradnl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504" y="50977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rgbClr val="660066"/>
                </a:solidFill>
                <a:latin typeface="+mj-lt"/>
              </a:rPr>
              <a:t>Erziehung zur Öffnung für den Anderen.</a:t>
            </a:r>
            <a:endParaRPr lang="es-ES_tradnl" b="1" dirty="0">
              <a:solidFill>
                <a:srgbClr val="66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5720" y="4214818"/>
            <a:ext cx="839187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MARIANISTISCHER 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GEIST</a:t>
            </a:r>
            <a:b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UND 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ERZIEHUNG</a:t>
            </a: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1. Was verstehen wir unter</a:t>
            </a:r>
            <a:r>
              <a:rPr lang="de-A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de-AT" sz="2000" dirty="0" smtClean="0"/>
              <a:t>„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Marianistischer Geist” und worauf basiert er.</a:t>
            </a:r>
            <a:endParaRPr lang="es-ES_tradnl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s-ES_tradnl" b="1" dirty="0" smtClean="0"/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2. Welche charakteristischen Erziehungsgrundlagen ergeben sich daraus.</a:t>
            </a:r>
          </a:p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3.  Versuch einer Antwort auf die erzieherischen Herausforderungen unserer Zeit.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06" b="18966"/>
          <a:stretch>
            <a:fillRect/>
          </a:stretch>
        </p:blipFill>
        <p:spPr bwMode="auto">
          <a:xfrm>
            <a:off x="0" y="1"/>
            <a:ext cx="9144000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06" r="71262" b="18966"/>
          <a:stretch>
            <a:fillRect/>
          </a:stretch>
        </p:blipFill>
        <p:spPr bwMode="auto">
          <a:xfrm>
            <a:off x="0" y="1"/>
            <a:ext cx="2627784" cy="6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 smtClean="0"/>
              <a:t>3.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Versuch einer Antwort auf die erzieherischen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</a:rPr>
              <a:t>Herausforderungen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 unserer Zeit.</a:t>
            </a:r>
            <a:endParaRPr lang="es-ES_tradnl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576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+mj-lt"/>
              </a:rPr>
              <a:t>Zweihundert Jahre nach der  Französichen Revolution erleben wir einen ähnlichen oder sogar größeren kulturellen und sozialen Niedergang.</a:t>
            </a:r>
          </a:p>
          <a:p>
            <a:pPr>
              <a:buNone/>
            </a:pPr>
            <a:endParaRPr lang="es-ES_tradnl" sz="18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1800" dirty="0" smtClean="0">
                <a:solidFill>
                  <a:srgbClr val="0070C0"/>
                </a:solidFill>
                <a:latin typeface="+mj-lt"/>
              </a:rPr>
              <a:t>Die Personen betreffend  öffnete der Glaubensabfall und der aufrührerische Atheismus der Zeit von P. Chaminade das Tor zu einer gewissen </a:t>
            </a:r>
            <a:r>
              <a:rPr lang="de-AT" sz="1800" b="1" cap="all" dirty="0" smtClean="0">
                <a:solidFill>
                  <a:srgbClr val="FF0000"/>
                </a:solidFill>
                <a:latin typeface="+mj-lt"/>
              </a:rPr>
              <a:t>BELIEBIGKEIT</a:t>
            </a:r>
            <a:r>
              <a:rPr lang="es-ES_tradnl" sz="18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s-ES_tradnl" sz="1800" b="1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es-ES_tradnl" sz="1800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1800" b="1" dirty="0" smtClean="0">
                <a:solidFill>
                  <a:srgbClr val="FF0000"/>
                </a:solidFill>
                <a:latin typeface="+mj-lt"/>
              </a:rPr>
              <a:t>KRISE DER INSTITUTIONEN</a:t>
            </a:r>
            <a:r>
              <a:rPr lang="es-ES_tradnl" sz="1800" dirty="0" smtClean="0">
                <a:solidFill>
                  <a:srgbClr val="0070C0"/>
                </a:solidFill>
                <a:latin typeface="+mj-lt"/>
              </a:rPr>
              <a:t>: Familie, Staat, Kirche ....</a:t>
            </a:r>
          </a:p>
          <a:p>
            <a:pPr>
              <a:buNone/>
            </a:pPr>
            <a:endParaRPr lang="es-ES_tradnl" sz="1800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1800" dirty="0" smtClean="0">
                <a:solidFill>
                  <a:srgbClr val="0070C0"/>
                </a:solidFill>
                <a:latin typeface="+mj-lt"/>
              </a:rPr>
              <a:t>Die Krise der Institutionen bewirkt eine </a:t>
            </a:r>
            <a:r>
              <a:rPr lang="es-ES_tradnl" sz="1800" b="1" dirty="0" smtClean="0">
                <a:solidFill>
                  <a:srgbClr val="FF0000"/>
                </a:solidFill>
                <a:latin typeface="+mj-lt"/>
              </a:rPr>
              <a:t>KRISE DER ZUGEHÖRIGKEIT </a:t>
            </a:r>
            <a:r>
              <a:rPr lang="es-ES_tradnl" sz="18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s-ES_tradnl" sz="1800" i="1" dirty="0" smtClean="0">
                <a:solidFill>
                  <a:srgbClr val="0070C0"/>
                </a:solidFill>
                <a:latin typeface="+mj-lt"/>
              </a:rPr>
              <a:t>“they believe but don’t belong”</a:t>
            </a:r>
            <a:r>
              <a:rPr lang="es-ES_tradnl" sz="1800" dirty="0" smtClean="0">
                <a:solidFill>
                  <a:srgbClr val="0070C0"/>
                </a:solidFill>
                <a:latin typeface="+mj-lt"/>
              </a:rPr>
              <a:t>). Die  Personen agieren in einem isolierten Umfeld  ohne  Bezugspunkte und ohne Beziehungen, die die Gesamtheit des Menschen bilden.</a:t>
            </a:r>
            <a:endParaRPr lang="es-ES_tradnl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29208" y="1588730"/>
            <a:ext cx="4348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i="1" u="sng" dirty="0" smtClean="0">
                <a:solidFill>
                  <a:srgbClr val="0070C0"/>
                </a:solidFill>
                <a:latin typeface="+mj-lt"/>
              </a:rPr>
              <a:t>3.1. Zeiten einer kulturellen Revolution</a:t>
            </a:r>
            <a:endParaRPr lang="es-ES_tradnl" sz="2000" b="1" i="1" u="sng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600400"/>
          </a:xfrm>
        </p:spPr>
        <p:txBody>
          <a:bodyPr>
            <a:normAutofit fontScale="92500"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Sinnverlust</a:t>
            </a:r>
            <a:r>
              <a:rPr lang="es-ES_tradnl" sz="2000" b="1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„Enttäuscht“ vom Verstand 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 und der Logik ist man ausgeliefert dem Gefühl und seiner Wahrnehmung  oder sogar nur der bloßen Sinnlichkeit.</a:t>
            </a:r>
          </a:p>
          <a:p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Die einzig wahre Welt ist die der 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rivaten Gefühle </a:t>
            </a:r>
            <a:r>
              <a:rPr lang="es-ES_tradnl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„virtuelle Realität“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).  Daraus wird Wahrheit und Sinn produziert.</a:t>
            </a:r>
          </a:p>
          <a:p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Daraus ergibt sich der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Anspruch, dass das 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„Virtuelle“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die Dominanz über die Realität erringt.  Man strebt mit äußerstem Einsatz dies zu verwirklichen. Es wird nicht mehr 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„warum“ oder „wozu“ gefragt, sondern „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wie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“.</a:t>
            </a:r>
            <a:endParaRPr lang="es-ES_tradnl" sz="2000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Aus dieser - auf sich selbst bezogenen – Haltung plant und realisiert der heutige Mensch sogar sein eigenes soziales Netz (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virtuelles soziales Netzwerk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).</a:t>
            </a:r>
            <a:endParaRPr lang="es-ES_tradnl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 smtClean="0"/>
              <a:t>3.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Versuch einer Antwort auf die erzieherischen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</a:rPr>
              <a:t>Herausforderungen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 unserer Zeit.</a:t>
            </a:r>
            <a:endParaRPr lang="es-ES_tradnl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357290" y="157161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i="1" u="sng" dirty="0" smtClean="0">
                <a:solidFill>
                  <a:srgbClr val="0070C0"/>
                </a:solidFill>
                <a:latin typeface="+mj-lt"/>
              </a:rPr>
              <a:t>3.2. Auswirkung auf den einzelnen Menschen</a:t>
            </a:r>
            <a:r>
              <a:rPr lang="es-ES_tradnl" sz="2000" b="1" i="1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s-ES_tradnl" sz="2000" b="1" i="1" dirty="0" smtClean="0">
                <a:solidFill>
                  <a:srgbClr val="0070C0"/>
                </a:solidFill>
                <a:latin typeface="+mj-lt"/>
              </a:rPr>
              <a:t>Der Einzelne ist auf sich selbst angewiesen</a:t>
            </a:r>
            <a:endParaRPr lang="es-ES_tradnl" sz="20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2564904"/>
            <a:ext cx="8391876" cy="6497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MARIANISTISCHER 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GEIST</a:t>
            </a:r>
            <a:b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UND 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ERZIEHUNG</a:t>
            </a: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1. Was verstehen wir unter</a:t>
            </a:r>
            <a:r>
              <a:rPr lang="de-A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de-AT" sz="2000" dirty="0" smtClean="0"/>
              <a:t>„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Marianistischer Geist” und worauf basiert er.</a:t>
            </a:r>
            <a:endParaRPr lang="es-ES_tradnl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s-ES_tradnl" b="1" dirty="0" smtClean="0"/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2. Welche charakteristischen Erziehungsgrundlagen ergeben sich daraus.</a:t>
            </a:r>
          </a:p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3.  Versuch einer Antwort auf die erzieherischen Herausforderungen unserer Zeit.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 smtClean="0"/>
              <a:t>3.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Versuch einer Antwort auf die erzieherischen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</a:rPr>
              <a:t>Herausforderungen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 unserer Zeit.</a:t>
            </a:r>
            <a:endParaRPr lang="es-ES_tradn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358246" cy="3571900"/>
          </a:xfrm>
        </p:spPr>
        <p:txBody>
          <a:bodyPr>
            <a:normAutofit lnSpcReduction="10000"/>
          </a:bodyPr>
          <a:lstStyle/>
          <a:p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Ziel der Erziehung muss es sein, die Person aus dem Gefängnis des Subjektivismus zu befreien um 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sie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wieder der 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realen „Beziehungs- u. Begegnungswelt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“ zuzuführen.</a:t>
            </a:r>
            <a:endParaRPr lang="es-ES_tradnl" sz="20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es-ES_tradnl" sz="2000" dirty="0" smtClean="0">
              <a:solidFill>
                <a:srgbClr val="0070C0"/>
              </a:solidFill>
              <a:latin typeface="+mj-lt"/>
            </a:endParaRPr>
          </a:p>
          <a:p>
            <a:r>
              <a:rPr lang="es-ES_tradnl" sz="2000" dirty="0" smtClean="0">
                <a:solidFill>
                  <a:srgbClr val="0070C0"/>
                </a:solidFill>
                <a:latin typeface="+mj-lt"/>
              </a:rPr>
              <a:t>Das 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einzig zulässige Mittel im „Marianistischen Geist“ besteht darin, den Anderen erleben zu lassen, dass seine menschliche Erfüllung in personalen Beziehungen besteht, angeboten durch die Liebe Gottes, 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angenommen und gelebt aus dem Glauben.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buNone/>
            </a:pPr>
            <a:endParaRPr lang="es-ES_tradnl" sz="2000" dirty="0" smtClean="0">
              <a:solidFill>
                <a:srgbClr val="0070C0"/>
              </a:solidFill>
              <a:latin typeface="+mj-lt"/>
            </a:endParaRPr>
          </a:p>
          <a:p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Rückbesinnung auf 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Maria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 und die </a:t>
            </a:r>
            <a:r>
              <a:rPr lang="de-AT" sz="2000" b="1" dirty="0" smtClean="0">
                <a:solidFill>
                  <a:srgbClr val="FF0000"/>
                </a:solidFill>
                <a:latin typeface="+mj-lt"/>
              </a:rPr>
              <a:t>ersten christlichen Gemeinden</a:t>
            </a:r>
            <a:r>
              <a:rPr lang="de-AT" sz="2000" dirty="0" smtClean="0">
                <a:solidFill>
                  <a:srgbClr val="0070C0"/>
                </a:solidFill>
                <a:latin typeface="+mj-lt"/>
              </a:rPr>
              <a:t>, als Bereiche in denen die Liebe Gottes lebendig ist:</a:t>
            </a:r>
            <a:endParaRPr lang="es-ES_tradnl" sz="20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00232" y="1285860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i="1" u="sng" dirty="0" smtClean="0">
                <a:solidFill>
                  <a:srgbClr val="0070C0"/>
                </a:solidFill>
                <a:latin typeface="+mj-lt"/>
              </a:rPr>
              <a:t>3.3. </a:t>
            </a:r>
            <a:r>
              <a:rPr lang="de-AT" sz="2000" b="1" i="1" u="sng" dirty="0" smtClean="0">
                <a:solidFill>
                  <a:srgbClr val="0070C0"/>
                </a:solidFill>
                <a:latin typeface="+mj-lt"/>
              </a:rPr>
              <a:t>Herausforderung</a:t>
            </a:r>
            <a:r>
              <a:rPr lang="es-ES_tradnl" sz="2000" b="1" i="1" u="sng" dirty="0" smtClean="0">
                <a:solidFill>
                  <a:srgbClr val="0070C0"/>
                </a:solidFill>
                <a:latin typeface="+mj-lt"/>
              </a:rPr>
              <a:t> an die Erziehung</a:t>
            </a:r>
            <a:endParaRPr lang="es-ES_tradnl" sz="20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5786" y="5411450"/>
            <a:ext cx="7429552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2"/>
            <a:r>
              <a:rPr lang="es-ES_tradnl" sz="2200" b="1" cap="all" dirty="0" smtClean="0">
                <a:solidFill>
                  <a:srgbClr val="FF0000"/>
                </a:solidFill>
              </a:rPr>
              <a:t>ERKENNBAR</a:t>
            </a:r>
          </a:p>
          <a:p>
            <a:pPr lvl="2"/>
            <a:endParaRPr lang="es-ES_tradnl" sz="2200" b="1" dirty="0" smtClean="0">
              <a:solidFill>
                <a:srgbClr val="FF0000"/>
              </a:solidFill>
            </a:endParaRPr>
          </a:p>
          <a:p>
            <a:pPr lvl="2"/>
            <a:r>
              <a:rPr lang="es-ES_tradnl" sz="2200" b="1" cap="all" dirty="0" smtClean="0">
                <a:solidFill>
                  <a:srgbClr val="FF0000"/>
                </a:solidFill>
              </a:rPr>
              <a:t>feiernd</a:t>
            </a:r>
          </a:p>
          <a:p>
            <a:pPr lvl="2"/>
            <a:endParaRPr lang="es-ES_tradnl" sz="2200" b="1" dirty="0" smtClean="0">
              <a:solidFill>
                <a:srgbClr val="FF0000"/>
              </a:solidFill>
            </a:endParaRPr>
          </a:p>
          <a:p>
            <a:pPr lvl="2"/>
            <a:r>
              <a:rPr lang="es-ES_tradnl" sz="2200" b="1" cap="all" dirty="0" smtClean="0">
                <a:solidFill>
                  <a:srgbClr val="FF0000"/>
                </a:solidFill>
              </a:rPr>
              <a:t>Authentisch</a:t>
            </a:r>
          </a:p>
          <a:p>
            <a:pPr lvl="2"/>
            <a:r>
              <a:rPr lang="es-ES_tradnl" sz="2200" b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s-ES_tradnl" sz="2200" b="1" cap="all" dirty="0" smtClean="0">
                <a:solidFill>
                  <a:srgbClr val="FF0000"/>
                </a:solidFill>
              </a:rPr>
              <a:t>dienend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571472" y="500042"/>
            <a:ext cx="8229600" cy="600079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-317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WENN DU EIN SCHIFF BAUEN WILLST,  </a:t>
            </a:r>
            <a:b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 TROMMLE NICHT MÄNNER ZUSAMMEN, </a:t>
            </a:r>
          </a:p>
          <a:p>
            <a:pPr marL="0" marR="45720" lvl="0" indent="-317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 HOLZ ZU BESCHAFFEN, WERKZEUGE VORZUBEREITEN, AUFGABEN ZU VERGEBEN UND DIE ARBEIT EINZUTEILEN, </a:t>
            </a:r>
            <a:b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SONDERN LEHRE DIE MÄNNER </a:t>
            </a:r>
            <a:b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6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DIE SEHNSUCHT NACH DEM WEITEN ENDLOSEN MEER</a:t>
            </a:r>
            <a:r>
              <a:rPr kumimoji="0" lang="de-AT" sz="2800" b="1" i="0" u="none" strike="noStrike" kern="1200" cap="none" spc="3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45720" lvl="0" indent="-3175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de-AT" sz="2400" b="1" spc="3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(Antoine de Saint-Exupéry)</a:t>
            </a:r>
            <a:endParaRPr kumimoji="0" lang="de-AT" sz="2400" b="1" i="0" u="none" strike="noStrike" kern="1200" cap="none" spc="30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64704"/>
            <a:ext cx="8643998" cy="506320"/>
          </a:xfrm>
        </p:spPr>
        <p:txBody>
          <a:bodyPr>
            <a:normAutofit fontScale="90000"/>
          </a:bodyPr>
          <a:lstStyle/>
          <a:p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1. Was verstehen wir unter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AT" sz="2400" b="1" dirty="0" smtClean="0"/>
              <a:t>„</a:t>
            </a:r>
            <a:r>
              <a:rPr lang="de-AT" sz="2400" dirty="0" smtClean="0"/>
              <a:t>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Marianistischer Geist” und worauf basiert er. </a:t>
            </a:r>
            <a:endParaRPr lang="es-ES_tradnl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115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Es ist eine besondere Ausformung um  nach dem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Evangelium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zu leben.</a:t>
            </a:r>
          </a:p>
          <a:p>
            <a:pPr lvl="1"/>
            <a:r>
              <a:rPr lang="es-ES_tradnl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Entsprungen aus einer konkreten </a:t>
            </a:r>
            <a:r>
              <a:rPr lang="es-ES_tradnl" sz="1800" b="1" dirty="0" smtClean="0">
                <a:solidFill>
                  <a:srgbClr val="FF0000"/>
                </a:solidFill>
                <a:latin typeface="+mj-lt"/>
              </a:rPr>
              <a:t>historischen Erfahrung </a:t>
            </a:r>
          </a:p>
          <a:p>
            <a:pPr lvl="1"/>
            <a:r>
              <a:rPr lang="es-ES_tradnl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Erlebt mit einer besonderen Sensibilität</a:t>
            </a:r>
            <a:endParaRPr lang="es-ES_tradn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868" y="3000372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</a:rPr>
              <a:t>CHAMINADE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58" y="3501008"/>
          <a:ext cx="842968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418"/>
                <a:gridCol w="3976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Historische Erfahrung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Erfahrung aus dem Evangelium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7 Flecha izquierda y derecha"/>
          <p:cNvSpPr/>
          <p:nvPr/>
        </p:nvSpPr>
        <p:spPr>
          <a:xfrm>
            <a:off x="3929058" y="3571876"/>
            <a:ext cx="1080120" cy="21602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>
            <a:off x="899592" y="4050938"/>
            <a:ext cx="3510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Der Eindruck der französischen Revolution</a:t>
            </a:r>
          </a:p>
          <a:p>
            <a:endParaRPr lang="es-ES_tradnl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Gottlosigkeit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Krise der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Institutionen</a:t>
            </a:r>
          </a:p>
          <a:p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(besonders der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Kirche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daphne.palomar.edu/mhudelson/WorksofArt/13HighRen/5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81" y="369397"/>
            <a:ext cx="8768560" cy="615594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_vFYcG6XpSwQ/TAHc5Mx5qWI/AAAAAAAAAgo/UWXTRMVrO1o/s1600/Actual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45" y="526343"/>
            <a:ext cx="8929951" cy="592699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48" y="548681"/>
            <a:ext cx="7982130" cy="58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daphne.palomar.edu/mhudelson/WorksofArt/13HighRen/5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5178661" cy="3635667"/>
          </a:xfrm>
          <a:prstGeom prst="rect">
            <a:avLst/>
          </a:prstGeom>
          <a:noFill/>
        </p:spPr>
      </p:pic>
      <p:pic>
        <p:nvPicPr>
          <p:cNvPr id="3" name="Picture 2" descr="http://1.bp.blogspot.com/_vFYcG6XpSwQ/TAHc5Mx5qWI/AAAAAAAAAgo/UWXTRMVrO1o/s1600/Actu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424571" cy="3600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222" y="3595960"/>
            <a:ext cx="4303266" cy="317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6 Tabla"/>
          <p:cNvGraphicFramePr>
            <a:graphicFrameLocks noGrp="1"/>
          </p:cNvGraphicFramePr>
          <p:nvPr/>
        </p:nvGraphicFramePr>
        <p:xfrm>
          <a:off x="285720" y="3429000"/>
          <a:ext cx="842968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418"/>
                <a:gridCol w="3976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Historische Erfahrung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Erfahrung aus dem Evangelium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64704"/>
            <a:ext cx="8643998" cy="506320"/>
          </a:xfrm>
        </p:spPr>
        <p:txBody>
          <a:bodyPr>
            <a:normAutofit fontScale="90000"/>
          </a:bodyPr>
          <a:lstStyle/>
          <a:p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1. Was verstehen wir unter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AT" sz="2400" b="1" dirty="0" smtClean="0"/>
              <a:t>„</a:t>
            </a:r>
            <a:r>
              <a:rPr lang="de-AT" sz="2400" dirty="0" smtClean="0"/>
              <a:t>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Marianistischer Geist” und worauf basiert er. </a:t>
            </a:r>
            <a:endParaRPr lang="es-ES_tradnl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868" y="3000372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</a:rPr>
              <a:t>CHAMINADE</a:t>
            </a:r>
          </a:p>
        </p:txBody>
      </p:sp>
      <p:sp>
        <p:nvSpPr>
          <p:cNvPr id="8" name="7 Flecha izquierda y derecha"/>
          <p:cNvSpPr/>
          <p:nvPr/>
        </p:nvSpPr>
        <p:spPr>
          <a:xfrm>
            <a:off x="3857620" y="3571876"/>
            <a:ext cx="1080120" cy="21602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Rectángulo"/>
          <p:cNvSpPr/>
          <p:nvPr/>
        </p:nvSpPr>
        <p:spPr>
          <a:xfrm>
            <a:off x="5022304" y="4061971"/>
            <a:ext cx="3582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Die Rolle von Maria: Ihr </a:t>
            </a:r>
            <a:r>
              <a:rPr lang="es-ES_tradnl" b="1" dirty="0" smtClean="0">
                <a:solidFill>
                  <a:srgbClr val="FF0000"/>
                </a:solidFill>
                <a:latin typeface="+mj-lt"/>
              </a:rPr>
              <a:t>Glaube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Das Zeugnis der ersten     christlichen </a:t>
            </a:r>
            <a:r>
              <a:rPr lang="es-ES_tradnl" b="1" dirty="0" smtClean="0">
                <a:solidFill>
                  <a:srgbClr val="FF0000"/>
                </a:solidFill>
                <a:latin typeface="+mj-lt"/>
              </a:rPr>
              <a:t>Gemeinschaften</a:t>
            </a:r>
          </a:p>
          <a:p>
            <a:endParaRPr lang="es-ES_tradnl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Die Rückbesinnung an die Wurzel:</a:t>
            </a:r>
          </a:p>
          <a:p>
            <a:pPr algn="ctr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INKARNATION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URGEMEINDEN</a:t>
            </a:r>
            <a:endParaRPr lang="es-ES_tradn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286116" y="4786322"/>
            <a:ext cx="2160240" cy="864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2987824" y="4365104"/>
            <a:ext cx="2016224" cy="7920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211960" y="4941168"/>
            <a:ext cx="1008112" cy="43204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2 Marcador de contenido"/>
          <p:cNvSpPr txBox="1">
            <a:spLocks/>
          </p:cNvSpPr>
          <p:nvPr/>
        </p:nvSpPr>
        <p:spPr>
          <a:xfrm>
            <a:off x="500034" y="1500174"/>
            <a:ext cx="8363272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 ist eine besondere Ausformung um  nach dem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Evangelium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zu leben.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Entsprungen aus einer konkreten </a:t>
            </a: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historischen Erfahrung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Erlebt mit einer besonderen Sensibilität</a:t>
            </a: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10 Rectángulo"/>
          <p:cNvSpPr/>
          <p:nvPr/>
        </p:nvSpPr>
        <p:spPr>
          <a:xfrm>
            <a:off x="899592" y="4050938"/>
            <a:ext cx="3510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Der Eindruck der französischen Revolution</a:t>
            </a:r>
          </a:p>
          <a:p>
            <a:endParaRPr lang="es-ES_tradnl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Gottlosigkeit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Krise der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Institutionen</a:t>
            </a:r>
          </a:p>
          <a:p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(besonders der </a:t>
            </a:r>
            <a:r>
              <a:rPr lang="es-ES_tradnl" sz="2000" b="1" dirty="0" smtClean="0">
                <a:solidFill>
                  <a:srgbClr val="FF0000"/>
                </a:solidFill>
                <a:latin typeface="+mj-lt"/>
              </a:rPr>
              <a:t>Kirche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5720" y="3429000"/>
            <a:ext cx="8391876" cy="6497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MARIANISTISCHER 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GEIST</a:t>
            </a:r>
            <a:b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UND 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ERZIEHUNG</a:t>
            </a: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1. Was verstehen wir unter</a:t>
            </a:r>
            <a:r>
              <a:rPr lang="de-A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de-AT" sz="2000" dirty="0" smtClean="0"/>
              <a:t>„ 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Marianistischer Geist” und worauf basiert er.</a:t>
            </a:r>
            <a:endParaRPr lang="es-ES_tradnl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s-ES_tradnl" b="1" dirty="0" smtClean="0"/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2. Welche charakteristischen Erziehungsgrundlagen ergeben sich daraus.</a:t>
            </a:r>
          </a:p>
          <a:p>
            <a:pPr>
              <a:buNone/>
            </a:pPr>
            <a:endParaRPr lang="es-ES_tradnl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3.  Versuch einer Antwort auf die erzieherischen Herausforderungen unserer Zeit.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Bildschirmpräsentation (4:3)</PresentationFormat>
  <Paragraphs>121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Flujo</vt:lpstr>
      <vt:lpstr>Tema de Office</vt:lpstr>
      <vt:lpstr>MARIANISTISCHER GEIST UND ERZIEHUNG</vt:lpstr>
      <vt:lpstr>MARIANISTISCHER GEIST UND ERZIEHUNG</vt:lpstr>
      <vt:lpstr>1. Was verstehen wir unter  „ Marianistischer Geist” und worauf basiert er. </vt:lpstr>
      <vt:lpstr>Folie 4</vt:lpstr>
      <vt:lpstr>Folie 5</vt:lpstr>
      <vt:lpstr>Folie 6</vt:lpstr>
      <vt:lpstr>Folie 7</vt:lpstr>
      <vt:lpstr>1. Was verstehen wir unter  „ Marianistischer Geist” und worauf basiert er. </vt:lpstr>
      <vt:lpstr>MARIANISTISCHER GEIST UND ERZIEHUNG</vt:lpstr>
      <vt:lpstr>2. Welche charakteristischen Erziehungsgrundsätze ergeben sich aus dem „Marianistischen Charisma“ </vt:lpstr>
      <vt:lpstr>Folie 11</vt:lpstr>
      <vt:lpstr>Folie 12</vt:lpstr>
      <vt:lpstr>Folie 13</vt:lpstr>
      <vt:lpstr>Folie 14</vt:lpstr>
      <vt:lpstr>Folie 15</vt:lpstr>
      <vt:lpstr>MARIANISTISCHER GEIST UND ERZIEHUNG</vt:lpstr>
      <vt:lpstr>Folie 17</vt:lpstr>
      <vt:lpstr>3. Versuch einer Antwort auf die erzieherischen Herausforderungen unserer Zeit.</vt:lpstr>
      <vt:lpstr>3. Versuch einer Antwort auf die erzieherischen Herausforderungen unserer Zeit.</vt:lpstr>
      <vt:lpstr>3. Versuch einer Antwort auf die erzieherischen Herausforderungen unserer Zeit.</vt:lpstr>
      <vt:lpstr>Folie 21</vt:lpstr>
    </vt:vector>
  </TitlesOfParts>
  <Company>SMCURIA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ESPÍRITU MARIANISTA, UNA RESPUESTA A LOS RETOS EDUCATIVOS DE NUESTRO TIEMPO</dc:title>
  <dc:creator>MCortes</dc:creator>
  <cp:lastModifiedBy>Alfred</cp:lastModifiedBy>
  <cp:revision>178</cp:revision>
  <dcterms:created xsi:type="dcterms:W3CDTF">2012-01-30T16:45:54Z</dcterms:created>
  <dcterms:modified xsi:type="dcterms:W3CDTF">2013-02-20T20:34:11Z</dcterms:modified>
</cp:coreProperties>
</file>